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82" r:id="rId4"/>
    <p:sldId id="283" r:id="rId5"/>
    <p:sldId id="284" r:id="rId6"/>
    <p:sldId id="285" r:id="rId7"/>
    <p:sldId id="286" r:id="rId8"/>
    <p:sldId id="290" r:id="rId9"/>
    <p:sldId id="291" r:id="rId10"/>
    <p:sldId id="297" r:id="rId11"/>
    <p:sldId id="276" r:id="rId12"/>
    <p:sldId id="296" r:id="rId13"/>
    <p:sldId id="295" r:id="rId14"/>
    <p:sldId id="293" r:id="rId15"/>
    <p:sldId id="294" r:id="rId16"/>
    <p:sldId id="258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167E"/>
    <a:srgbClr val="FA42C8"/>
    <a:srgbClr val="33A8FF"/>
    <a:srgbClr val="83CBFF"/>
    <a:srgbClr val="964BA8"/>
    <a:srgbClr val="A47AEB"/>
    <a:srgbClr val="FA49CA"/>
    <a:srgbClr val="0F0F0F"/>
    <a:srgbClr val="1F1F1F"/>
    <a:srgbClr val="292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9072" autoAdjust="0"/>
  </p:normalViewPr>
  <p:slideViewPr>
    <p:cSldViewPr snapToGrid="0">
      <p:cViewPr varScale="1">
        <p:scale>
          <a:sx n="79" d="100"/>
          <a:sy n="79" d="100"/>
        </p:scale>
        <p:origin x="183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FCE68-3AA9-4768-A319-C9608B3EAC1D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A4AF3-F093-409B-9889-74DB9FB22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3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eAprilEdward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witter.com/stephentoub" TargetMode="External"/><Relationship Id="rId5" Type="http://schemas.openxmlformats.org/officeDocument/2006/relationships/hyperlink" Target="https://twitter.com/MadsTorgersen" TargetMode="External"/><Relationship Id="rId4" Type="http://schemas.openxmlformats.org/officeDocument/2006/relationships/hyperlink" Target="https://twitter.com/captainsafia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80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22222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all sessions are now posted to YouTube - over 100 videos with 50 hours of content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71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ABP is built on top of . NET, that’s why we are closely following the new releases and improvements in .NET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with the new .NET release, all our team members picked a topic and write a blog post about the new features of ASP.NET Core  and EF Core 8.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this way we’re trying to help expanding the .NET Community…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articles are about the new minimal APIs, ASP.NET Core’s authentication and authorization features. .NET 8 serialization improvements, ASP.NET Core metrics, .NET 8 native AOT compilation and so 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13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Community.abp.io </a:t>
            </a:r>
            <a:r>
              <a:rPr lang="en-US" dirty="0"/>
              <a:t>is a hub for ABP Framework, .NET and software development stuff.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You can read the articles, watch the video tutorials,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Lexen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We created a new page to highlight our members who contributes to the community.abp.io website by writing articles and recording video tutorials.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It’s a good way to encourage other community members' contributions.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22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If you have just started ABP, I have good news for you.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We have been working on these video tutorials for the last 1 year for the new ABP users to easily understand the basics of this framework.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 are already 21 videos that explains the fundamental concepts for building ABP web applications.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85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As the ABP team, we always read, research and regularly attend conferences to learn the latest updates about .NET and other development stuffs.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Last month  we attended 2 conferences.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First one NDC Porto conference.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 was a 5-day event. 2 days were workshops, and 3 days were conference days with parallel sessions. There were 95 speakers and over 100 sessions.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Mainly the talks were about .NET , AI, Cloud, Cross-platform programming.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And I attended Steve’s session. The topic was “</a:t>
            </a:r>
            <a:r>
              <a:rPr lang="en-US" b="1" dirty="0"/>
              <a:t>Where Web Tech is Going Now”.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Steve showed some live code examples in Next.js , </a:t>
            </a:r>
            <a:r>
              <a:rPr lang="en-US" dirty="0" err="1"/>
              <a:t>SvelteKit</a:t>
            </a:r>
            <a:r>
              <a:rPr lang="en-US" dirty="0"/>
              <a:t>, Blazor, Astro. To show how these are applying a similar approaches for the new web standards… and he showed how to implement these features without the need for a framework. And finally he talked about the </a:t>
            </a:r>
            <a:r>
              <a:rPr lang="en-US"/>
              <a:t>new Blazor WASI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69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Then we went to .NET Developer Days in Warsaw Poland.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place was really huge. This is the first time I've been to such a big conference.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Over 800 visitors physically attended! This is a very good number for a pure .NET conference.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More than 30 talks were executed with 20 great speakers.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As it's a .NET developer conference, there were some dear Microsoft employees focusing on the new upcoming version .NET 8, like Scott Hunter, </a:t>
            </a:r>
            <a:r>
              <a:rPr lang="en-US" dirty="0">
                <a:hlinkClick r:id="rId3"/>
              </a:rPr>
              <a:t>April Edwards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Safia</a:t>
            </a:r>
            <a:r>
              <a:rPr lang="en-US" dirty="0">
                <a:hlinkClick r:id="rId4"/>
              </a:rPr>
              <a:t> Abdallah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Mads Torgersen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Stephen </a:t>
            </a:r>
            <a:r>
              <a:rPr lang="en-US" dirty="0" err="1">
                <a:hlinkClick r:id="rId6"/>
              </a:rPr>
              <a:t>Toub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15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know, last week there was .NET Conf 23.</a:t>
            </a:r>
          </a:p>
          <a:p>
            <a:r>
              <a:rPr lang="en-US" dirty="0"/>
              <a:t>The biggest .NET related virtual event! </a:t>
            </a:r>
          </a:p>
          <a:p>
            <a:endParaRPr lang="en-US" dirty="0"/>
          </a:p>
          <a:p>
            <a:r>
              <a:rPr lang="en-US" dirty="0"/>
              <a:t>This event  has been an annual tradition for the past 12 years</a:t>
            </a:r>
          </a:p>
          <a:p>
            <a:r>
              <a:rPr lang="en-US" dirty="0"/>
              <a:t>This year’s theme was .NET 8 release.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84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support open-source platforms, .NET related events by sponsoring or talking in these organizations.</a:t>
            </a:r>
          </a:p>
          <a:p>
            <a:r>
              <a:rPr lang="en-US" dirty="0"/>
              <a:t>We were one of the sponsors of this virtual event.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73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was a great event with three-days non-stop broadcast.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were 130 speakers and almost 100 sessions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Speakers talked about the new features of .NET 8, C# 12, Azure, Visual Studio</a:t>
            </a:r>
          </a:p>
          <a:p>
            <a:r>
              <a:rPr lang="en-US" dirty="0"/>
              <a:t>Also mobile, cloud, desktop development,  gaming, IoT, trending topic AI.</a:t>
            </a:r>
          </a:p>
          <a:p>
            <a:endParaRPr lang="en-US" dirty="0"/>
          </a:p>
          <a:p>
            <a:r>
              <a:rPr lang="en-US" dirty="0"/>
              <a:t>There were live Q&amp;A sections, games, prizes and digital swags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Famous names from the NET Team, such as Scott </a:t>
            </a:r>
            <a:r>
              <a:rPr lang="en-US" dirty="0" err="1"/>
              <a:t>Hanselman</a:t>
            </a:r>
            <a:r>
              <a:rPr lang="en-US" dirty="0"/>
              <a:t>, Damian Edwards, David Fowler, Steve Sanderson participated in this event.</a:t>
            </a:r>
          </a:p>
          <a:p>
            <a:r>
              <a:rPr lang="en-US" dirty="0"/>
              <a:t>And also me and </a:t>
            </a:r>
            <a:r>
              <a:rPr lang="en-US" dirty="0" err="1"/>
              <a:t>Enis</a:t>
            </a:r>
            <a:r>
              <a:rPr lang="en-US" dirty="0"/>
              <a:t>  from ABP team were also speakers.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62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day of .NET Conf 2023 focused on the announcements and features of .NET 8.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Steve and Daniel talked about Blazor Full Stack UI (formerly known as Blazor United)</a:t>
            </a:r>
          </a:p>
          <a:p>
            <a:r>
              <a:rPr lang="en-US" dirty="0"/>
              <a:t>This new approach combines the advantages of  Blazor-Server and Blazor WASM.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 also wrote a post about Blazor’s different versions and </a:t>
            </a:r>
            <a:r>
              <a:rPr lang="en-US" b="1" dirty="0" err="1"/>
              <a:t>and</a:t>
            </a:r>
            <a:r>
              <a:rPr lang="en-US" b="1" dirty="0"/>
              <a:t> the new Full-stack Web UI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https://community.abp.io/posts/blazors-history-and-fullstack-web-ui-gvk8vwqr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02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is trending nowadays and Scott </a:t>
            </a:r>
            <a:r>
              <a:rPr lang="en-US" dirty="0" err="1"/>
              <a:t>Hanselman</a:t>
            </a:r>
            <a:r>
              <a:rPr lang="en-US" dirty="0"/>
              <a:t> talk was about Semantic Kernel for creating AI Plug-ins and Planners.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37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Mads Torgersen talked about the new features in C#12 like primary constructors, collection expressions, inline arrays and interceptors.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52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talk was about telling my experiences on multi-tenancy that I gained when building ABP - multi-tenant web application framework.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54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</a:t>
            </a:r>
            <a:r>
              <a:rPr lang="en-US" dirty="0" err="1"/>
              <a:t>Enis</a:t>
            </a:r>
            <a:r>
              <a:rPr lang="en-US" dirty="0"/>
              <a:t> from our team talked about Reactive programming with .NET MAUI.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40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E77430-76F8-421E-A492-AC79EFC42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5D7CA3C-4629-4882-9ECE-C98196B92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5D8AE9-7BBD-4211-BBA1-9591D019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23.11.2023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8C32662-0384-408E-AE1E-E1071AB68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6AD868F-2C5D-4745-BB03-6E8628AA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2715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EBC12C-B462-499E-BE53-A79936B7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B55F3CA-6E9C-4257-A90C-15F29CC15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CBDA025-B7C3-4B80-A30A-C2D65558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23.11.2023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6FC1FF3-0909-48EE-B368-E2856227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315CFA-2B2B-4A47-B935-FC78715F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086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E32B0823-C3A1-4ADF-9C3E-7A7D860F7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3E10993-3ED6-4B98-8385-3F29171F3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21B2D32-FB06-4AE9-986C-07D929CA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23.11.2023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BB47A69-0BCE-4EDD-A276-A6109E093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E4181D3-50D3-4F0B-9379-C88D4F96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972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4FDF28-7128-4431-B4A8-C4B3DFA6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A3D55E-AF61-424A-88A0-7A20D1C7F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250A756-5E30-45BA-B99D-73085373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23.11.2023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9F1DEB5-E389-4328-B5EB-C2792965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8886A87-E284-4278-8FDF-74014D09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8508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8944B5-2708-400F-860D-884ED6FE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7CB5F21-8EF1-4B51-8E56-D8A79F78F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D5948A6-D56D-4B19-936C-AAD26A1B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23.11.2023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B5989C5-0A88-437B-8661-5B559452A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19D1417-4AA9-43C1-9DBC-D5C43004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3726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43316D-2C42-49A4-9A92-6A020E7C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E7A332-7CA6-4453-A3B9-3C286352D0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5C8B178-7B2A-4403-8534-F0DEE5AB1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E7A6E25-E1CC-40A0-97C0-376151E4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23.11.2023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B947C6-4882-4FEF-BE65-AA9A795B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3B0A707-C9C8-4C30-A0CB-59F611445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966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D3E25E2-E9D5-4CE0-9317-A0FACA836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52225AA-F6A6-4A8E-82D4-3576A6664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67BEB5A-D558-4536-B428-E7BAF595D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30CE4F5-13FA-414A-8F1E-FF06064783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40A1528-EFC2-44D6-BCD3-EDED99B8C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A045E3D-F125-4588-BBC5-497F3C3A4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23.11.2023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46676F1-1F6E-4B6E-B0DA-3D00C2BC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0B6BDAC3-470D-4990-B1F0-7982053F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887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C8FCB9-5030-468C-8904-86F2C7BB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FB3B8A1-C550-4287-A35F-5D4FA0E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23.11.2023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DF14AC2-18B7-43FD-AEE6-4E5B6A1E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07DC154-6845-47F7-AECC-5702F1D5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0017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CE01C51-8E77-4AE1-9235-42E4B48B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23.11.2023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88541EA-1AAD-4AF5-8285-BB04E5F06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B623959-63E8-4C79-AB1E-4CE131711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6807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D8FCE8-142C-4C8C-A231-733F7AB48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B2CF1D-5DE1-4613-836B-AF7736A3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FF92C87-EFE9-4E23-90B6-11F7CE1AC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3137BC8-12B0-479D-B5AA-C615B630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23.11.2023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4290E7C-4B3E-4930-A62B-3778AC15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3945CA1-46E9-4726-AB12-6C8CE0817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355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B6F6C4-3724-4586-947C-14C7ABC69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4D91B94-7618-4737-94AE-38B9E49FE8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CD41985-3CBB-4DAA-BAC2-A6F1CC914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808BC2F-3D55-4DC2-9299-62944ED3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23.11.2023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890B56E-3445-4339-8DCE-AD935F08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C5E692B-06FE-4654-9CE0-5D1FE61A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7066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4051567-2777-4AF1-9C70-2AC9FE81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F7144FA-ECCD-4099-B66B-E1DD516F4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97D8262-AA3C-467B-8051-2B419AFE8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64A38-496E-4635-AD4D-E4F60A7AA5BC}" type="datetimeFigureOut">
              <a:rPr lang="tr-TR" smtClean="0"/>
              <a:t>23.11.2023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18FDA2-9978-4F71-891C-1F7C39402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760459-6D88-4968-BDEC-32D86168A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219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olosoft.com/blog/Highlights-for-ASP-NET-Entity-Framework-Core-NET-8-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unity.abp.io/contributors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hyperlink" Target="https://volosoft.com/blog/ndc-port-2023-impression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hyperlink" Target="https://volosoft.com/blog/net-developer-days-2023-impressions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hyperlink" Target="https://github.com/ebicogl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AF583E7F-8D24-4E2B-A1F7-6F1F75E82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773" y="677037"/>
            <a:ext cx="1914610" cy="681035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511A147B-94EA-47C2-9C5C-774AB7B4D4AE}"/>
              </a:ext>
            </a:extLst>
          </p:cNvPr>
          <p:cNvSpPr txBox="1"/>
          <p:nvPr/>
        </p:nvSpPr>
        <p:spPr>
          <a:xfrm>
            <a:off x="626539" y="1916851"/>
            <a:ext cx="99594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b="1" dirty="0">
                <a:solidFill>
                  <a:srgbClr val="292D33"/>
                </a:solidFill>
                <a:latin typeface="Lexend" pitchFamily="2" charset="0"/>
              </a:rPr>
              <a:t>ABP Community News &amp;</a:t>
            </a:r>
          </a:p>
          <a:p>
            <a:r>
              <a:rPr lang="en-US" sz="5600" b="1" dirty="0">
                <a:solidFill>
                  <a:srgbClr val="292D33"/>
                </a:solidFill>
                <a:latin typeface="Lexend" pitchFamily="2" charset="0"/>
              </a:rPr>
              <a:t>.NET 8 Release</a:t>
            </a:r>
            <a:endParaRPr lang="tr-TR" sz="5600" b="1" dirty="0">
              <a:solidFill>
                <a:srgbClr val="292D33"/>
              </a:solidFill>
              <a:latin typeface="Lexend" pitchFamily="2" charset="0"/>
            </a:endParaRPr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F2491FC6-B578-4C21-AC53-1ED24D281BD9}"/>
              </a:ext>
            </a:extLst>
          </p:cNvPr>
          <p:cNvGrpSpPr/>
          <p:nvPr/>
        </p:nvGrpSpPr>
        <p:grpSpPr>
          <a:xfrm>
            <a:off x="590296" y="4840004"/>
            <a:ext cx="4310024" cy="1340959"/>
            <a:chOff x="1219484" y="5196468"/>
            <a:chExt cx="4310024" cy="1340959"/>
          </a:xfrm>
        </p:grpSpPr>
        <p:pic>
          <p:nvPicPr>
            <p:cNvPr id="3" name="Resim 2">
              <a:extLst>
                <a:ext uri="{FF2B5EF4-FFF2-40B4-BE49-F238E27FC236}">
                  <a16:creationId xmlns:a16="http://schemas.microsoft.com/office/drawing/2014/main" id="{8138EF8A-0508-42FB-8DDE-5828C9B6A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484" y="5297613"/>
              <a:ext cx="1024287" cy="1030689"/>
            </a:xfrm>
            <a:prstGeom prst="rect">
              <a:avLst/>
            </a:prstGeom>
          </p:spPr>
        </p:pic>
        <p:sp>
          <p:nvSpPr>
            <p:cNvPr id="4" name="Metin kutusu 3">
              <a:extLst>
                <a:ext uri="{FF2B5EF4-FFF2-40B4-BE49-F238E27FC236}">
                  <a16:creationId xmlns:a16="http://schemas.microsoft.com/office/drawing/2014/main" id="{9B963AFF-67B1-4A94-A804-04EB1974A038}"/>
                </a:ext>
              </a:extLst>
            </p:cNvPr>
            <p:cNvSpPr txBox="1"/>
            <p:nvPr/>
          </p:nvSpPr>
          <p:spPr>
            <a:xfrm>
              <a:off x="2413912" y="5196468"/>
              <a:ext cx="22720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292D3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Alper Ebiçoğlu</a:t>
              </a:r>
              <a:endParaRPr lang="tr-TR" sz="2800" dirty="0">
                <a:solidFill>
                  <a:srgbClr val="292D33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Metin kutusu 5">
              <a:extLst>
                <a:ext uri="{FF2B5EF4-FFF2-40B4-BE49-F238E27FC236}">
                  <a16:creationId xmlns:a16="http://schemas.microsoft.com/office/drawing/2014/main" id="{BE697D5E-7951-4066-A77A-5E565C76399C}"/>
                </a:ext>
              </a:extLst>
            </p:cNvPr>
            <p:cNvSpPr txBox="1"/>
            <p:nvPr/>
          </p:nvSpPr>
          <p:spPr>
            <a:xfrm>
              <a:off x="2413912" y="5614097"/>
              <a:ext cx="31155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5B636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ABP Core Team Member</a:t>
              </a:r>
            </a:p>
            <a:p>
              <a:r>
                <a:rPr lang="en-US" dirty="0">
                  <a:solidFill>
                    <a:srgbClr val="5B636F"/>
                  </a:solidFill>
                  <a:latin typeface="Poppins" panose="00000500000000000000"/>
                  <a:ea typeface="Euclid Circular B Light" panose="020B0304000000000000" pitchFamily="34" charset="0"/>
                </a:rPr>
                <a:t>      twitter.com/</a:t>
              </a:r>
              <a:r>
                <a:rPr lang="en-US" b="1" dirty="0">
                  <a:solidFill>
                    <a:srgbClr val="5B636F"/>
                  </a:solidFill>
                  <a:latin typeface="Poppins" panose="00000500000000000000"/>
                  <a:ea typeface="Euclid Circular B Light" panose="020B0304000000000000" pitchFamily="34" charset="0"/>
                </a:rPr>
                <a:t>alperebicoglu</a:t>
              </a:r>
              <a:r>
                <a:rPr lang="en-US" dirty="0">
                  <a:solidFill>
                    <a:srgbClr val="5B636F"/>
                  </a:solidFill>
                  <a:latin typeface="Poppins" panose="00000500000000000000"/>
                  <a:ea typeface="Euclid Circular B Light" panose="020B0304000000000000" pitchFamily="34" charset="0"/>
                </a:rPr>
                <a:t> </a:t>
              </a:r>
            </a:p>
            <a:p>
              <a:endParaRPr lang="tr-TR" dirty="0">
                <a:solidFill>
                  <a:srgbClr val="5B636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64B2809-5701-4F3C-B8A1-757E5ED5AC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09" y="5607322"/>
            <a:ext cx="244804" cy="23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22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26B05F-9FB9-44B6-80D3-3804EFE34358}"/>
              </a:ext>
            </a:extLst>
          </p:cNvPr>
          <p:cNvSpPr/>
          <p:nvPr/>
        </p:nvSpPr>
        <p:spPr>
          <a:xfrm>
            <a:off x="195907" y="996797"/>
            <a:ext cx="11800185" cy="5589422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3" name="Metin kutusu 7">
            <a:extLst>
              <a:ext uri="{FF2B5EF4-FFF2-40B4-BE49-F238E27FC236}">
                <a16:creationId xmlns:a16="http://schemas.microsoft.com/office/drawing/2014/main" id="{A23BF11B-2E46-49E9-AD6D-86A748434BBD}"/>
              </a:ext>
            </a:extLst>
          </p:cNvPr>
          <p:cNvSpPr txBox="1"/>
          <p:nvPr/>
        </p:nvSpPr>
        <p:spPr>
          <a:xfrm>
            <a:off x="335444" y="271781"/>
            <a:ext cx="5163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.NET Conf 23 — Highlights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6839FD-2EF8-43E6-9491-2B354C43BA24}"/>
              </a:ext>
            </a:extLst>
          </p:cNvPr>
          <p:cNvSpPr txBox="1"/>
          <p:nvPr/>
        </p:nvSpPr>
        <p:spPr>
          <a:xfrm>
            <a:off x="548943" y="6081986"/>
            <a:ext cx="8840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A42C8"/>
                </a:solidFill>
                <a:latin typeface="Lexend"/>
              </a:rPr>
              <a:t>https://www.youtube.com/playlist?list=PLdo4fOcmZ0oULyHSPBx-tQzePOYlhvrAU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16CCC-BBDF-430B-8D3C-5FF819950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74"/>
          <a:stretch/>
        </p:blipFill>
        <p:spPr>
          <a:xfrm>
            <a:off x="335444" y="1047597"/>
            <a:ext cx="4498230" cy="4831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CCE0DA-4EC4-4500-8E0D-4B7F178C277A}"/>
              </a:ext>
            </a:extLst>
          </p:cNvPr>
          <p:cNvSpPr txBox="1"/>
          <p:nvPr/>
        </p:nvSpPr>
        <p:spPr>
          <a:xfrm>
            <a:off x="5048722" y="3191053"/>
            <a:ext cx="6093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en-US" sz="20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100 videos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sz="20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50 hours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content!</a:t>
            </a:r>
            <a:r>
              <a:rPr lang="en-US" sz="20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ln w="3175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60AA7A-49DC-4838-B892-014450D53A40}"/>
              </a:ext>
            </a:extLst>
          </p:cNvPr>
          <p:cNvSpPr txBox="1"/>
          <p:nvPr/>
        </p:nvSpPr>
        <p:spPr>
          <a:xfrm>
            <a:off x="5048722" y="2527593"/>
            <a:ext cx="68520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effectLst/>
                <a:latin typeface="Lexend"/>
                <a:ea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en-US" sz="3200" b="1" dirty="0">
                <a:solidFill>
                  <a:schemeClr val="bg1"/>
                </a:solidFill>
                <a:effectLst/>
                <a:latin typeface="Lexend"/>
                <a:ea typeface="Calibri" panose="020F0502020204030204" pitchFamily="34" charset="0"/>
                <a:cs typeface="Calibri" panose="020F0502020204030204" pitchFamily="34" charset="0"/>
              </a:rPr>
              <a:t>sessions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effectLst/>
                <a:latin typeface="Lexend"/>
                <a:ea typeface="Calibri" panose="020F0502020204030204" pitchFamily="34" charset="0"/>
                <a:cs typeface="Calibri" panose="020F0502020204030204" pitchFamily="34" charset="0"/>
              </a:rPr>
              <a:t> are now </a:t>
            </a:r>
            <a:r>
              <a:rPr lang="en-US" sz="3200" b="1" dirty="0">
                <a:solidFill>
                  <a:schemeClr val="bg1"/>
                </a:solidFill>
                <a:effectLst/>
                <a:latin typeface="Lexend"/>
                <a:ea typeface="Calibri" panose="020F0502020204030204" pitchFamily="34" charset="0"/>
                <a:cs typeface="Calibri" panose="020F0502020204030204" pitchFamily="34" charset="0"/>
              </a:rPr>
              <a:t>posted to YouTube </a:t>
            </a:r>
            <a:endParaRPr lang="en-US" sz="3200" b="1" dirty="0">
              <a:solidFill>
                <a:schemeClr val="bg1"/>
              </a:solidFill>
              <a:latin typeface="Lexend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95EB11-327E-4D59-9E0A-2A8B2AE7B18A}"/>
              </a:ext>
            </a:extLst>
          </p:cNvPr>
          <p:cNvCxnSpPr>
            <a:cxnSpLocks/>
          </p:cNvCxnSpPr>
          <p:nvPr/>
        </p:nvCxnSpPr>
        <p:spPr>
          <a:xfrm>
            <a:off x="195907" y="5936795"/>
            <a:ext cx="1180018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2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91D05-EA51-4F55-B363-91CDF60AE4A5}"/>
              </a:ext>
            </a:extLst>
          </p:cNvPr>
          <p:cNvSpPr txBox="1"/>
          <p:nvPr/>
        </p:nvSpPr>
        <p:spPr>
          <a:xfrm>
            <a:off x="714375" y="955561"/>
            <a:ext cx="11049995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964BA8"/>
                </a:solidFill>
                <a:latin typeface="Lexend"/>
              </a:rPr>
              <a:t>ASP.NET Core 8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Lexend"/>
              </a:rPr>
              <a:t>What’s New in .NET 8?  —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Alper Ebiçoğlu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Lexend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Lexend"/>
              </a:rPr>
              <a:t>Blazor's History and Full-stack Web UI —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Alper Ebiçoğlu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Lexend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Lexend"/>
              </a:rPr>
              <a:t>New Minimal APIs features in ASP.NET Core 8 —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liangshiwei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Lexend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Lexend"/>
              </a:rPr>
              <a:t>ASP.NET 8: What's New About Authentication and Authorization —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Berkan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 Şaşmaz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Lexend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Lexend"/>
              </a:rPr>
              <a:t>.NET 8: Serialization Improvements —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İsmail Çağdaş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Lexend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Lexend"/>
              </a:rPr>
              <a:t>ASP.NET Core Metrics with .NET 8 —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Engincan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Veske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Lexend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Lexend"/>
              </a:rPr>
              <a:t>Native AOT Compilation in .NET 8 —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Enis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Necipoğlu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Lexend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Lexend"/>
              </a:rPr>
              <a:t>Changes with Containers in NET 8 —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Liming Ma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Lexend"/>
            </a:endParaRPr>
          </a:p>
          <a:p>
            <a:endParaRPr lang="en-US" sz="2000" b="1" dirty="0">
              <a:latin typeface="Lexend"/>
            </a:endParaRPr>
          </a:p>
          <a:p>
            <a:r>
              <a:rPr lang="en-US" sz="2400" b="1" dirty="0">
                <a:solidFill>
                  <a:srgbClr val="964BA8"/>
                </a:solidFill>
                <a:latin typeface="Lexend"/>
              </a:rPr>
              <a:t>Entity Framework 8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Lexend"/>
              </a:rPr>
              <a:t>Using Complex Types as Value Objects with Entity Framework Core 8.0 —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Halil İbrahim Kalkan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Lexend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Lexend"/>
              </a:rPr>
              <a:t>EF Core 8 Primitive collections —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Ahmet Faruk Ulu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Lexend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Lexend"/>
              </a:rPr>
              <a:t>EF Core 8 - Enhancements to JSON column mapping —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Salih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Özkara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Lexend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Lexend"/>
              </a:rPr>
              <a:t>HierarchyId</a:t>
            </a:r>
            <a:r>
              <a:rPr lang="en-US" sz="2000" dirty="0">
                <a:latin typeface="Lexend"/>
              </a:rPr>
              <a:t> Support in Entity Framework Core —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Muhammet Ali Özkaya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Lexend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Lexend"/>
              </a:rPr>
              <a:t>New Raw SQL queries for unmapped types with EF Core 8.0 —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Lexend"/>
              </a:rPr>
              <a:t>Liming Ma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Lexe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89943F-6E21-48B1-96B4-292C0385EF39}"/>
              </a:ext>
            </a:extLst>
          </p:cNvPr>
          <p:cNvSpPr txBox="1"/>
          <p:nvPr/>
        </p:nvSpPr>
        <p:spPr>
          <a:xfrm>
            <a:off x="714375" y="6150022"/>
            <a:ext cx="8743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Read at  </a:t>
            </a:r>
            <a:r>
              <a:rPr lang="en-US" dirty="0">
                <a:hlinkClick r:id="rId4"/>
              </a:rPr>
              <a:t>https://volosoft.com/blog/Highlights-for-ASP-NET-Entity-Framework-Core-NET-8-0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6963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484496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1D351-3004-46D7-833E-4CE96BE45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96" y="1044967"/>
            <a:ext cx="5965072" cy="53517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2426C17-3D8E-47C9-AC16-4296DA2E7578}"/>
              </a:ext>
            </a:extLst>
          </p:cNvPr>
          <p:cNvGrpSpPr/>
          <p:nvPr/>
        </p:nvGrpSpPr>
        <p:grpSpPr>
          <a:xfrm>
            <a:off x="6617072" y="936914"/>
            <a:ext cx="5327904" cy="2212862"/>
            <a:chOff x="6556112" y="1044967"/>
            <a:chExt cx="5327904" cy="22128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42349C-AB3B-44C3-950F-69CAB4EC0509}"/>
                </a:ext>
              </a:extLst>
            </p:cNvPr>
            <p:cNvSpPr txBox="1"/>
            <p:nvPr/>
          </p:nvSpPr>
          <p:spPr>
            <a:xfrm>
              <a:off x="6556112" y="2888497"/>
              <a:ext cx="45873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5"/>
                </a:rPr>
                <a:t>https://community.abp.io/contributors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E046CC-3583-49CA-8B4D-CCEA39417F30}"/>
                </a:ext>
              </a:extLst>
            </p:cNvPr>
            <p:cNvSpPr txBox="1"/>
            <p:nvPr/>
          </p:nvSpPr>
          <p:spPr>
            <a:xfrm>
              <a:off x="6556112" y="1044967"/>
              <a:ext cx="5327904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Lexend"/>
                </a:rPr>
                <a:t>Top Contributors of </a:t>
              </a:r>
            </a:p>
            <a:p>
              <a:r>
                <a:rPr lang="en-US" sz="2800" dirty="0">
                  <a:latin typeface="Lexend"/>
                </a:rPr>
                <a:t>ABP Community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E0441-65C7-4EA4-B3EB-66153E33F9BD}"/>
                </a:ext>
              </a:extLst>
            </p:cNvPr>
            <p:cNvSpPr txBox="1"/>
            <p:nvPr/>
          </p:nvSpPr>
          <p:spPr>
            <a:xfrm>
              <a:off x="6556112" y="2120620"/>
              <a:ext cx="4160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exend"/>
                </a:rPr>
                <a:t>We highlight community members who write articles and record video tutorials.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445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4B49A1-26E8-442C-A9C4-FA4EE6BF1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983" y="0"/>
            <a:ext cx="8707018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64C104-71FB-4869-BEE2-17F946ED0B4D}"/>
              </a:ext>
            </a:extLst>
          </p:cNvPr>
          <p:cNvSpPr txBox="1"/>
          <p:nvPr/>
        </p:nvSpPr>
        <p:spPr>
          <a:xfrm>
            <a:off x="0" y="4257385"/>
            <a:ext cx="337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Lexend"/>
              </a:rPr>
              <a:t>https://community.abp.io/videos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E7A6B-6587-4D86-87B4-1316DD656716}"/>
              </a:ext>
            </a:extLst>
          </p:cNvPr>
          <p:cNvSpPr txBox="1"/>
          <p:nvPr/>
        </p:nvSpPr>
        <p:spPr>
          <a:xfrm>
            <a:off x="2276" y="1456618"/>
            <a:ext cx="609372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Lexend"/>
              </a:rPr>
              <a:t>ABP</a:t>
            </a:r>
          </a:p>
          <a:p>
            <a:r>
              <a:rPr lang="en-US" sz="4400" b="1" dirty="0">
                <a:solidFill>
                  <a:schemeClr val="bg1"/>
                </a:solidFill>
                <a:latin typeface="Lexend"/>
              </a:rPr>
              <a:t>ESSENTIALS</a:t>
            </a:r>
          </a:p>
          <a:p>
            <a:r>
              <a:rPr lang="en-US" sz="4400" b="1" dirty="0">
                <a:solidFill>
                  <a:schemeClr val="bg1"/>
                </a:solidFill>
                <a:latin typeface="Lexend"/>
              </a:rPr>
              <a:t>VIDEO </a:t>
            </a:r>
          </a:p>
          <a:p>
            <a:r>
              <a:rPr lang="en-US" sz="4400" b="1" dirty="0">
                <a:solidFill>
                  <a:schemeClr val="bg1"/>
                </a:solidFill>
                <a:latin typeface="Lexend"/>
              </a:rPr>
              <a:t>TUTORIALS</a:t>
            </a:r>
          </a:p>
        </p:txBody>
      </p:sp>
    </p:spTree>
    <p:extLst>
      <p:ext uri="{BB962C8B-B14F-4D97-AF65-F5344CB8AC3E}">
        <p14:creationId xmlns:p14="http://schemas.microsoft.com/office/powerpoint/2010/main" val="380406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/>
              </a:rPr>
              <a:t>NDC Porto 2023 Impressions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89943F-6E21-48B1-96B4-292C0385EF39}"/>
              </a:ext>
            </a:extLst>
          </p:cNvPr>
          <p:cNvSpPr txBox="1"/>
          <p:nvPr/>
        </p:nvSpPr>
        <p:spPr>
          <a:xfrm>
            <a:off x="714375" y="6150022"/>
            <a:ext cx="8743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Read at </a:t>
            </a:r>
            <a:r>
              <a:rPr lang="en-US" dirty="0">
                <a:hlinkClick r:id="rId4"/>
              </a:rPr>
              <a:t>https://volosoft.com/blog/ndc-port-2023-impressions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28E838-C702-41B7-8FE3-C0EA7EB72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48" y="1143000"/>
            <a:ext cx="6096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32A470-C2AE-4EA4-BD8B-BB2ECB6064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920" y="1121763"/>
            <a:ext cx="4069957" cy="46144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9044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/>
              </a:rPr>
              <a:t>.NET Developer Days 2023 Impressions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89943F-6E21-48B1-96B4-292C0385EF39}"/>
              </a:ext>
            </a:extLst>
          </p:cNvPr>
          <p:cNvSpPr txBox="1"/>
          <p:nvPr/>
        </p:nvSpPr>
        <p:spPr>
          <a:xfrm>
            <a:off x="714375" y="6150022"/>
            <a:ext cx="8743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Read at </a:t>
            </a:r>
            <a:r>
              <a:rPr lang="en-US" dirty="0">
                <a:hlinkClick r:id="rId4"/>
              </a:rPr>
              <a:t>https://volosoft.com/blog/net-developer-days-2023-impressions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0F9B7-31D6-4F6D-A91B-A7265257C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43" y="1134098"/>
            <a:ext cx="5269613" cy="4583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22E247-50D8-49DD-8754-5E698340F9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47" y="1134098"/>
            <a:ext cx="6217110" cy="4146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767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6B5F6FF1-6CB4-4E12-A44B-075EC786B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61717" y="1466783"/>
            <a:ext cx="2309127" cy="335280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FA0B6712-3138-47D2-B2D8-D417173C6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13629" y="252473"/>
            <a:ext cx="1745886" cy="621019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506FC3DA-A522-4660-B5E1-2D3746A7AC5D}"/>
              </a:ext>
            </a:extLst>
          </p:cNvPr>
          <p:cNvSpPr txBox="1"/>
          <p:nvPr/>
        </p:nvSpPr>
        <p:spPr>
          <a:xfrm>
            <a:off x="2720555" y="1112840"/>
            <a:ext cx="4640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964BA8"/>
                </a:solidFill>
                <a:latin typeface="Lexend" pitchFamily="2" charset="0"/>
              </a:rPr>
              <a:t>That’s all from me </a:t>
            </a:r>
            <a:r>
              <a:rPr lang="en-GB" sz="4000" b="1" dirty="0">
                <a:solidFill>
                  <a:srgbClr val="964BA8"/>
                </a:solidFill>
                <a:latin typeface="Lexend" pitchFamily="2" charset="0"/>
                <a:sym typeface="Wingdings" panose="05000000000000000000" pitchFamily="2" charset="2"/>
              </a:rPr>
              <a:t></a:t>
            </a:r>
            <a:endParaRPr lang="tr-TR" sz="4000" b="1" dirty="0">
              <a:solidFill>
                <a:srgbClr val="964BA8"/>
              </a:solidFill>
              <a:latin typeface="Lexend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841117A-C6AA-4EDB-BCB1-FE217B36BD42}"/>
              </a:ext>
            </a:extLst>
          </p:cNvPr>
          <p:cNvGrpSpPr/>
          <p:nvPr/>
        </p:nvGrpSpPr>
        <p:grpSpPr>
          <a:xfrm>
            <a:off x="2830283" y="2639496"/>
            <a:ext cx="5171287" cy="1953044"/>
            <a:chOff x="914956" y="1895258"/>
            <a:chExt cx="6086539" cy="248518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3F948DF-B4DB-429B-9E39-F522C333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56" y="1895258"/>
              <a:ext cx="528330" cy="540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1200CA-233F-4317-9D10-B6884BC2F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56" y="2834253"/>
              <a:ext cx="540000" cy="540000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CDB4661-0923-4669-B074-629E2EF59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4956" y="3824069"/>
              <a:ext cx="540000" cy="540000"/>
            </a:xfrm>
            <a:prstGeom prst="rect">
              <a:avLst/>
            </a:prstGeom>
          </p:spPr>
        </p:pic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2300E4FE-6F8B-4F57-A000-312D341515EE}"/>
                </a:ext>
              </a:extLst>
            </p:cNvPr>
            <p:cNvSpPr txBox="1">
              <a:spLocks/>
            </p:cNvSpPr>
            <p:nvPr/>
          </p:nvSpPr>
          <p:spPr>
            <a:xfrm>
              <a:off x="1512000" y="1924333"/>
              <a:ext cx="5489495" cy="54000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https://twitter.com/</a:t>
              </a:r>
              <a:r>
                <a:rPr lang="en-US" sz="2000" b="1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alperebicoglu</a:t>
              </a:r>
              <a:r>
                <a:rPr lang="en-US" sz="2000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 </a:t>
              </a:r>
              <a:endPara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FA40F819-C024-40F7-AB0C-4EE785878EA1}"/>
                </a:ext>
              </a:extLst>
            </p:cNvPr>
            <p:cNvSpPr txBox="1">
              <a:spLocks/>
            </p:cNvSpPr>
            <p:nvPr/>
          </p:nvSpPr>
          <p:spPr>
            <a:xfrm>
              <a:off x="1512000" y="3840442"/>
              <a:ext cx="5489495" cy="54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https://medium.com</a:t>
              </a:r>
              <a:r>
                <a:rPr lang="en-US" sz="2000" b="1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/@alperonline</a:t>
              </a:r>
            </a:p>
          </p:txBody>
        </p:sp>
        <p:sp>
          <p:nvSpPr>
            <p:cNvPr id="31" name="Content Placeholder 2">
              <a:extLst>
                <a:ext uri="{FF2B5EF4-FFF2-40B4-BE49-F238E27FC236}">
                  <a16:creationId xmlns:a16="http://schemas.microsoft.com/office/drawing/2014/main" id="{26A1B0B5-867D-4CF1-9E46-6D074D628067}"/>
                </a:ext>
              </a:extLst>
            </p:cNvPr>
            <p:cNvSpPr txBox="1">
              <a:spLocks/>
            </p:cNvSpPr>
            <p:nvPr/>
          </p:nvSpPr>
          <p:spPr>
            <a:xfrm>
              <a:off x="1512000" y="2882389"/>
              <a:ext cx="5489495" cy="54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https://github.com/</a:t>
              </a:r>
              <a:r>
                <a:rPr lang="en-US" sz="2000" b="1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ebicoglu</a:t>
              </a:r>
              <a:endParaRPr lang="en-US" sz="2000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7301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A1B38F-D6EE-435B-B891-05FCE90F7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7C301F-2B76-4AFD-A01C-A95282313852}"/>
              </a:ext>
            </a:extLst>
          </p:cNvPr>
          <p:cNvSpPr txBox="1"/>
          <p:nvPr/>
        </p:nvSpPr>
        <p:spPr>
          <a:xfrm>
            <a:off x="636229" y="3577779"/>
            <a:ext cx="10695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A47AEB"/>
                </a:solidFill>
                <a:effectLst/>
                <a:latin typeface="Lexend"/>
              </a:rPr>
              <a:t>Celebrated the release of .NET 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8B171-FAAA-47AF-89C1-3F0314741A80}"/>
              </a:ext>
            </a:extLst>
          </p:cNvPr>
          <p:cNvSpPr txBox="1"/>
          <p:nvPr/>
        </p:nvSpPr>
        <p:spPr>
          <a:xfrm>
            <a:off x="636228" y="4026741"/>
            <a:ext cx="10695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A49CA"/>
                </a:solidFill>
                <a:latin typeface="Lexend"/>
              </a:rPr>
              <a:t>Held on November, 14 - 16</a:t>
            </a:r>
            <a:endParaRPr lang="en-US" sz="2800" b="1" dirty="0">
              <a:solidFill>
                <a:srgbClr val="FA49CA"/>
              </a:solidFill>
              <a:effectLst/>
              <a:latin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82393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01A55DD-9637-4D6F-A269-3D4373D020F3}"/>
              </a:ext>
            </a:extLst>
          </p:cNvPr>
          <p:cNvGrpSpPr/>
          <p:nvPr/>
        </p:nvGrpSpPr>
        <p:grpSpPr>
          <a:xfrm>
            <a:off x="335444" y="1008907"/>
            <a:ext cx="11521111" cy="5455392"/>
            <a:chOff x="335444" y="1130827"/>
            <a:chExt cx="11521111" cy="54553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33564CA-0030-4A7D-B87F-F3E72473C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5" r="831"/>
            <a:stretch/>
          </p:blipFill>
          <p:spPr>
            <a:xfrm>
              <a:off x="335444" y="1130827"/>
              <a:ext cx="11521111" cy="54553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75E5C2-2CBB-4C03-A824-7413AC7AD1F5}"/>
                </a:ext>
              </a:extLst>
            </p:cNvPr>
            <p:cNvSpPr/>
            <p:nvPr/>
          </p:nvSpPr>
          <p:spPr>
            <a:xfrm>
              <a:off x="4872251" y="4816904"/>
              <a:ext cx="1746914" cy="737733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>
                  <a:solidFill>
                    <a:srgbClr val="FF0000"/>
                  </a:solidFill>
                </a:ln>
              </a:endParaRPr>
            </a:p>
          </p:txBody>
        </p:sp>
      </p:grpSp>
      <p:sp>
        <p:nvSpPr>
          <p:cNvPr id="13" name="Metin kutusu 7">
            <a:extLst>
              <a:ext uri="{FF2B5EF4-FFF2-40B4-BE49-F238E27FC236}">
                <a16:creationId xmlns:a16="http://schemas.microsoft.com/office/drawing/2014/main" id="{A23BF11B-2E46-49E9-AD6D-86A748434BBD}"/>
              </a:ext>
            </a:extLst>
          </p:cNvPr>
          <p:cNvSpPr txBox="1"/>
          <p:nvPr/>
        </p:nvSpPr>
        <p:spPr>
          <a:xfrm>
            <a:off x="335444" y="271781"/>
            <a:ext cx="718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292D33"/>
                </a:solidFill>
                <a:latin typeface="Lexend" pitchFamily="2" charset="0"/>
              </a:rPr>
              <a:t>Proud to be sponsoring .NET Conf 23</a:t>
            </a:r>
          </a:p>
        </p:txBody>
      </p:sp>
    </p:spTree>
    <p:extLst>
      <p:ext uri="{BB962C8B-B14F-4D97-AF65-F5344CB8AC3E}">
        <p14:creationId xmlns:p14="http://schemas.microsoft.com/office/powerpoint/2010/main" val="309975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etin kutusu 7">
            <a:extLst>
              <a:ext uri="{FF2B5EF4-FFF2-40B4-BE49-F238E27FC236}">
                <a16:creationId xmlns:a16="http://schemas.microsoft.com/office/drawing/2014/main" id="{A23BF11B-2E46-49E9-AD6D-86A748434BBD}"/>
              </a:ext>
            </a:extLst>
          </p:cNvPr>
          <p:cNvSpPr txBox="1"/>
          <p:nvPr/>
        </p:nvSpPr>
        <p:spPr>
          <a:xfrm>
            <a:off x="335444" y="271781"/>
            <a:ext cx="496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.NET Conf 23 — Speakers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E3940-CE25-41CF-B50E-43DEF349C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81" y="1113318"/>
            <a:ext cx="11657838" cy="46313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86414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etin kutusu 7">
            <a:extLst>
              <a:ext uri="{FF2B5EF4-FFF2-40B4-BE49-F238E27FC236}">
                <a16:creationId xmlns:a16="http://schemas.microsoft.com/office/drawing/2014/main" id="{A23BF11B-2E46-49E9-AD6D-86A748434BBD}"/>
              </a:ext>
            </a:extLst>
          </p:cNvPr>
          <p:cNvSpPr txBox="1"/>
          <p:nvPr/>
        </p:nvSpPr>
        <p:spPr>
          <a:xfrm>
            <a:off x="335444" y="271781"/>
            <a:ext cx="5163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.NET Conf 23 — Highlights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54A30D-3015-41B0-8A90-011393215DE3}"/>
              </a:ext>
            </a:extLst>
          </p:cNvPr>
          <p:cNvGrpSpPr/>
          <p:nvPr/>
        </p:nvGrpSpPr>
        <p:grpSpPr>
          <a:xfrm>
            <a:off x="195907" y="996285"/>
            <a:ext cx="11800185" cy="4831307"/>
            <a:chOff x="195907" y="1064525"/>
            <a:chExt cx="11800185" cy="483130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AD6B91-E164-4540-AB66-3380BC0C2755}"/>
                </a:ext>
              </a:extLst>
            </p:cNvPr>
            <p:cNvSpPr/>
            <p:nvPr/>
          </p:nvSpPr>
          <p:spPr>
            <a:xfrm>
              <a:off x="195907" y="1064525"/>
              <a:ext cx="11800185" cy="4831307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3175">
                  <a:noFill/>
                </a:ln>
                <a:solidFill>
                  <a:srgbClr val="1F1F1F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9F2FA4-119F-4E90-9EDD-2C50011B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615" y="1314451"/>
              <a:ext cx="7493051" cy="422909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6D233E5-487B-4271-B573-3273A5360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45460" y="1304213"/>
              <a:ext cx="4733925" cy="422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13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etin kutusu 7">
            <a:extLst>
              <a:ext uri="{FF2B5EF4-FFF2-40B4-BE49-F238E27FC236}">
                <a16:creationId xmlns:a16="http://schemas.microsoft.com/office/drawing/2014/main" id="{A23BF11B-2E46-49E9-AD6D-86A748434BBD}"/>
              </a:ext>
            </a:extLst>
          </p:cNvPr>
          <p:cNvSpPr txBox="1"/>
          <p:nvPr/>
        </p:nvSpPr>
        <p:spPr>
          <a:xfrm>
            <a:off x="335444" y="271781"/>
            <a:ext cx="5163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.NET Conf 23 — Highlights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373596-FCAE-47FF-B7EF-64B2A470D7F5}"/>
              </a:ext>
            </a:extLst>
          </p:cNvPr>
          <p:cNvGrpSpPr/>
          <p:nvPr/>
        </p:nvGrpSpPr>
        <p:grpSpPr>
          <a:xfrm>
            <a:off x="195907" y="996285"/>
            <a:ext cx="11800186" cy="4831307"/>
            <a:chOff x="195907" y="1064525"/>
            <a:chExt cx="11800186" cy="48313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A52CF07-F7AF-4A17-8562-D9911966BFF7}"/>
                </a:ext>
              </a:extLst>
            </p:cNvPr>
            <p:cNvSpPr/>
            <p:nvPr/>
          </p:nvSpPr>
          <p:spPr>
            <a:xfrm>
              <a:off x="195907" y="1064525"/>
              <a:ext cx="11800185" cy="4831307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3175">
                  <a:noFill/>
                </a:ln>
                <a:solidFill>
                  <a:srgbClr val="1F1F1F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FE1DD6A-71CC-4CE5-AD80-0C5E87EAF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908" y="1787857"/>
              <a:ext cx="6523340" cy="370271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BECB30-E2CC-40FC-9FA1-5C9A73421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9249" y="1787857"/>
              <a:ext cx="5276844" cy="2079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1187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etin kutusu 7">
            <a:extLst>
              <a:ext uri="{FF2B5EF4-FFF2-40B4-BE49-F238E27FC236}">
                <a16:creationId xmlns:a16="http://schemas.microsoft.com/office/drawing/2014/main" id="{A23BF11B-2E46-49E9-AD6D-86A748434BBD}"/>
              </a:ext>
            </a:extLst>
          </p:cNvPr>
          <p:cNvSpPr txBox="1"/>
          <p:nvPr/>
        </p:nvSpPr>
        <p:spPr>
          <a:xfrm>
            <a:off x="335444" y="271781"/>
            <a:ext cx="5163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.NET Conf 23 — Highlights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894AA2-7F13-4AD7-86A5-A736597CA72A}"/>
              </a:ext>
            </a:extLst>
          </p:cNvPr>
          <p:cNvGrpSpPr/>
          <p:nvPr/>
        </p:nvGrpSpPr>
        <p:grpSpPr>
          <a:xfrm>
            <a:off x="195907" y="996285"/>
            <a:ext cx="11800185" cy="4831307"/>
            <a:chOff x="195907" y="1064525"/>
            <a:chExt cx="11800185" cy="483130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68C1FD-CC4D-4E38-8C2C-2C8314200ECA}"/>
                </a:ext>
              </a:extLst>
            </p:cNvPr>
            <p:cNvSpPr/>
            <p:nvPr/>
          </p:nvSpPr>
          <p:spPr>
            <a:xfrm>
              <a:off x="195907" y="1064525"/>
              <a:ext cx="11800185" cy="4831307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3175">
                  <a:noFill/>
                </a:ln>
                <a:solidFill>
                  <a:srgbClr val="1F1F1F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C50F00-565B-4CD8-BC55-966C5B6BD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5835" y="1787853"/>
              <a:ext cx="5327109" cy="19789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23145E-65AC-4C10-AF51-31C7B4D2F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056" y="1787853"/>
              <a:ext cx="6548667" cy="3696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5588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etin kutusu 7">
            <a:extLst>
              <a:ext uri="{FF2B5EF4-FFF2-40B4-BE49-F238E27FC236}">
                <a16:creationId xmlns:a16="http://schemas.microsoft.com/office/drawing/2014/main" id="{A23BF11B-2E46-49E9-AD6D-86A748434BBD}"/>
              </a:ext>
            </a:extLst>
          </p:cNvPr>
          <p:cNvSpPr txBox="1"/>
          <p:nvPr/>
        </p:nvSpPr>
        <p:spPr>
          <a:xfrm>
            <a:off x="335444" y="271781"/>
            <a:ext cx="5163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.NET Conf 23 — Highlights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33C048-F5AD-40F6-959F-D7DF70094806}"/>
              </a:ext>
            </a:extLst>
          </p:cNvPr>
          <p:cNvGrpSpPr/>
          <p:nvPr/>
        </p:nvGrpSpPr>
        <p:grpSpPr>
          <a:xfrm>
            <a:off x="195907" y="996285"/>
            <a:ext cx="11811422" cy="4831307"/>
            <a:chOff x="195907" y="1064525"/>
            <a:chExt cx="11811422" cy="483130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86C801-2952-4323-B2DD-6A80478AE262}"/>
                </a:ext>
              </a:extLst>
            </p:cNvPr>
            <p:cNvSpPr/>
            <p:nvPr/>
          </p:nvSpPr>
          <p:spPr>
            <a:xfrm>
              <a:off x="195907" y="1064525"/>
              <a:ext cx="11800185" cy="4831307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3175">
                  <a:noFill/>
                </a:ln>
                <a:solidFill>
                  <a:srgbClr val="1F1F1F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E873A88-ECDD-4C5E-9DE5-DB63C6163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3621" y="1610433"/>
              <a:ext cx="5063708" cy="234500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337F55-BCA6-4C38-B261-608FC56F1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247" y="1610433"/>
              <a:ext cx="6758950" cy="3856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3759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etin kutusu 7">
            <a:extLst>
              <a:ext uri="{FF2B5EF4-FFF2-40B4-BE49-F238E27FC236}">
                <a16:creationId xmlns:a16="http://schemas.microsoft.com/office/drawing/2014/main" id="{A23BF11B-2E46-49E9-AD6D-86A748434BBD}"/>
              </a:ext>
            </a:extLst>
          </p:cNvPr>
          <p:cNvSpPr txBox="1"/>
          <p:nvPr/>
        </p:nvSpPr>
        <p:spPr>
          <a:xfrm>
            <a:off x="335444" y="271781"/>
            <a:ext cx="5163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.NET Conf 23 — Highlights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2E4C88-6F6F-4197-A4D7-12EAB7FDBA3B}"/>
              </a:ext>
            </a:extLst>
          </p:cNvPr>
          <p:cNvGrpSpPr/>
          <p:nvPr/>
        </p:nvGrpSpPr>
        <p:grpSpPr>
          <a:xfrm>
            <a:off x="195907" y="996285"/>
            <a:ext cx="11800185" cy="4831307"/>
            <a:chOff x="195907" y="996285"/>
            <a:chExt cx="11800185" cy="483130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26B05F-9FB9-44B6-80D3-3804EFE34358}"/>
                </a:ext>
              </a:extLst>
            </p:cNvPr>
            <p:cNvSpPr/>
            <p:nvPr/>
          </p:nvSpPr>
          <p:spPr>
            <a:xfrm>
              <a:off x="195907" y="996285"/>
              <a:ext cx="11800185" cy="4831307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3175">
                  <a:noFill/>
                </a:ln>
                <a:solidFill>
                  <a:srgbClr val="1F1F1F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59FEED-3725-421D-84BA-D94C596B6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445" y="1701846"/>
              <a:ext cx="6391196" cy="359348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98C5D1-134B-4C8A-8844-0588072FB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1961" y="1633606"/>
              <a:ext cx="5451092" cy="23651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7873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2994</TotalTime>
  <Words>1232</Words>
  <Application>Microsoft Office PowerPoint</Application>
  <PresentationFormat>Widescreen</PresentationFormat>
  <Paragraphs>125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Euclid Circular B</vt:lpstr>
      <vt:lpstr>Helvetica</vt:lpstr>
      <vt:lpstr>Lexend</vt:lpstr>
      <vt:lpstr>Poppins</vt:lpstr>
      <vt:lpstr>Wingdings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Yasin Aydın</dc:creator>
  <cp:lastModifiedBy>Alper Ebiçoğlu</cp:lastModifiedBy>
  <cp:revision>252</cp:revision>
  <dcterms:created xsi:type="dcterms:W3CDTF">2023-08-29T10:33:10Z</dcterms:created>
  <dcterms:modified xsi:type="dcterms:W3CDTF">2023-11-23T16:59:03Z</dcterms:modified>
</cp:coreProperties>
</file>